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17" r:id="rId2"/>
    <p:sldId id="326" r:id="rId3"/>
    <p:sldId id="329" r:id="rId4"/>
    <p:sldId id="328" r:id="rId5"/>
    <p:sldId id="330" r:id="rId6"/>
    <p:sldId id="332" r:id="rId7"/>
    <p:sldId id="327" r:id="rId8"/>
    <p:sldId id="331" r:id="rId9"/>
    <p:sldId id="343" r:id="rId10"/>
    <p:sldId id="345" r:id="rId11"/>
    <p:sldId id="346" r:id="rId12"/>
    <p:sldId id="347" r:id="rId13"/>
    <p:sldId id="348" r:id="rId14"/>
    <p:sldId id="344" r:id="rId15"/>
    <p:sldId id="333" r:id="rId16"/>
    <p:sldId id="334" r:id="rId17"/>
    <p:sldId id="338" r:id="rId18"/>
    <p:sldId id="335" r:id="rId19"/>
    <p:sldId id="336" r:id="rId20"/>
    <p:sldId id="339" r:id="rId21"/>
    <p:sldId id="340" r:id="rId22"/>
    <p:sldId id="342" r:id="rId23"/>
    <p:sldId id="322" r:id="rId24"/>
    <p:sldId id="341" r:id="rId25"/>
    <p:sldId id="325" r:id="rId26"/>
    <p:sldId id="314" r:id="rId27"/>
    <p:sldId id="318" r:id="rId28"/>
    <p:sldId id="320" r:id="rId29"/>
    <p:sldId id="319" r:id="rId30"/>
  </p:sldIdLst>
  <p:sldSz cx="12195175" cy="6859588"/>
  <p:notesSz cx="7099300" cy="10234613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</p:embeddedFontLst>
  <p:custDataLst>
    <p:tags r:id="rId38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1620" autoAdjust="0"/>
  </p:normalViewPr>
  <p:slideViewPr>
    <p:cSldViewPr>
      <p:cViewPr varScale="1">
        <p:scale>
          <a:sx n="74" d="100"/>
          <a:sy n="74" d="100"/>
        </p:scale>
        <p:origin x="256" y="52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-90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Thomas </a:t>
            </a:r>
            <a:r>
              <a:rPr lang="en-GB" dirty="0" err="1"/>
              <a:t>Gamper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6" y="1413570"/>
            <a:ext cx="11258941" cy="2555839"/>
          </a:xfrm>
        </p:spPr>
        <p:txBody>
          <a:bodyPr/>
          <a:lstStyle/>
          <a:p>
            <a:r>
              <a:rPr lang="en-US" noProof="0" dirty="0"/>
              <a:t>Ocean Surface Generation and Rendering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6" y="3717790"/>
            <a:ext cx="11258941" cy="1440196"/>
          </a:xfrm>
        </p:spPr>
        <p:txBody>
          <a:bodyPr/>
          <a:lstStyle/>
          <a:p>
            <a:r>
              <a:rPr lang="en-US" noProof="0" dirty="0"/>
              <a:t>Thomas </a:t>
            </a:r>
            <a:r>
              <a:rPr lang="en-US" noProof="0" dirty="0" err="1"/>
              <a:t>Gamper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Research Division of Computer Graphics</a:t>
            </a:r>
          </a:p>
          <a:p>
            <a:r>
              <a:rPr lang="en-US" noProof="0" dirty="0"/>
              <a:t>Institute of Visual Computing &amp; Human-Centered Technology</a:t>
            </a:r>
          </a:p>
          <a:p>
            <a:r>
              <a:rPr lang="en-US" noProof="0" dirty="0"/>
              <a:t>TU Wien, Austria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F27E7D-2CC5-43FF-B80E-D39C247D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87" y="294443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DB73-828A-4277-BAD4-CEEF5493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Pierson Moskowitz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BF339-9CE2-4733-B038-7C1CBF43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gentle seas</a:t>
            </a:r>
          </a:p>
          <a:p>
            <a:r>
              <a:rPr lang="en-US" dirty="0"/>
              <a:t>Works flawlessly with [Bruneton2010]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95BCA-1E13-4327-869D-E51A88551C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0EF681-0606-484E-9937-B5C60760F2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126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99842-2F5B-4401-9624-F1F38482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JONSWAP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772E71-A8CA-4EB9-83FA-647B0A71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turbulent seas</a:t>
            </a:r>
          </a:p>
          <a:p>
            <a:r>
              <a:rPr lang="en-US" dirty="0"/>
              <a:t>Issues with [Bruneton2010] at low fetch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28D04F-DCFD-40E1-BC70-FA1B5D3CB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160698-795A-4183-A736-CC29F54134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589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97F56-E1E4-44EF-82E7-89FF764CE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Donelan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F55449-2A25-4CD4-8FBE-5CC7B076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turbulent  and semi-turbulent seas</a:t>
            </a:r>
          </a:p>
          <a:p>
            <a:r>
              <a:rPr lang="en-US" dirty="0"/>
              <a:t>Breaks down with [Bruneton2010]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1C1880-2758-44C9-A6EC-AB04396DB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546349-B39A-4CD6-9851-4131545003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5775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7A8B5-96ED-4267-BCF9-7C1C8D0F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Elfouhaily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25E45-65AE-4267-9ADE-B248AD899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gentle and turbulent seas</a:t>
            </a:r>
          </a:p>
          <a:p>
            <a:r>
              <a:rPr lang="en-US" dirty="0"/>
              <a:t>Best for closeups</a:t>
            </a:r>
          </a:p>
          <a:p>
            <a:r>
              <a:rPr lang="en-US" dirty="0"/>
              <a:t>Works flawlessly with [Bruneton2010]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17AD5F-68B0-45B0-8FAD-F8FA036ECE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3DD5A6-D04E-4265-8730-13FCF022F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5116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AAD37-E5D2-4085-B0B4-C60E7F06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Tessendorf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3CA8BC-F3F8-4AEB-B691-6B6B12BA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Disqualified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9671B2-5C89-4633-A93D-0A01DB832F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1CB4F1-75E5-461A-B74C-9218505AF6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3965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A335-1C62-491F-B7BD-E96931D9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644CCD-9F5C-4E52-9272-D4C4D158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771" y="2682996"/>
            <a:ext cx="3947168" cy="305105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4020B7-DC45-44B7-A282-7C88D47DF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B82DBB-EE0A-4AEB-9BB2-B1370D4F2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28640D-B7AC-4F08-97F3-C8E1A891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04" y="2989475"/>
            <a:ext cx="2438095" cy="24380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323E69-98F1-4D26-B38F-E7A383A6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74"/>
          <a:stretch/>
        </p:blipFill>
        <p:spPr>
          <a:xfrm>
            <a:off x="837655" y="3096001"/>
            <a:ext cx="2605281" cy="2225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/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8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de-DE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2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17F34-BB84-4DE0-AD77-7E1F7D1C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(1/2)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EA0B8-0157-426B-8DF9-94CD6BC5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Pierson Moskowitz</a:t>
            </a:r>
          </a:p>
          <a:p>
            <a:pPr lvl="1"/>
            <a:r>
              <a:rPr lang="en-US" dirty="0"/>
              <a:t>Works best for gentle seas</a:t>
            </a:r>
          </a:p>
          <a:p>
            <a:pPr lvl="1"/>
            <a:r>
              <a:rPr lang="en-US" dirty="0"/>
              <a:t>Awesome with lighting</a:t>
            </a:r>
          </a:p>
          <a:p>
            <a:r>
              <a:rPr lang="en-US" dirty="0"/>
              <a:t>JONSWAP</a:t>
            </a:r>
          </a:p>
          <a:p>
            <a:pPr lvl="1"/>
            <a:r>
              <a:rPr lang="en-US" dirty="0"/>
              <a:t>Suitable for agitated seas</a:t>
            </a:r>
          </a:p>
          <a:p>
            <a:pPr lvl="1"/>
            <a:r>
              <a:rPr lang="en-US" dirty="0"/>
              <a:t>Works well with lighting, except low fetch conditions</a:t>
            </a:r>
          </a:p>
          <a:p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Suitable for all kinds of sea</a:t>
            </a:r>
          </a:p>
          <a:p>
            <a:pPr lvl="1"/>
            <a:r>
              <a:rPr lang="en-US" dirty="0"/>
              <a:t>Lighting is a disaster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166BF0-F52C-4341-A452-22E1F0DB2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F364FB-C456-414A-914A-BCEF72296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9113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925CE-A5AA-4618-94D2-8BE0880E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(2/2)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B20F2-5F7F-4C7A-BEE5-A16F8769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</a:t>
            </a:r>
          </a:p>
          <a:p>
            <a:pPr lvl="1"/>
            <a:r>
              <a:rPr lang="en-US" dirty="0"/>
              <a:t>For all seas between PM and JONSWAP</a:t>
            </a:r>
          </a:p>
          <a:p>
            <a:pPr lvl="1"/>
            <a:r>
              <a:rPr lang="en-US" dirty="0"/>
              <a:t>Good with small wavelengths -&gt; closeups</a:t>
            </a:r>
          </a:p>
          <a:p>
            <a:pPr lvl="1"/>
            <a:r>
              <a:rPr lang="en-US" dirty="0"/>
              <a:t>Works flawlessly with lighting</a:t>
            </a:r>
          </a:p>
          <a:p>
            <a:r>
              <a:rPr lang="en-US" dirty="0" err="1"/>
              <a:t>Tessendorf</a:t>
            </a:r>
            <a:endParaRPr lang="en-US" dirty="0"/>
          </a:p>
          <a:p>
            <a:pPr lvl="1"/>
            <a:r>
              <a:rPr lang="en-US" dirty="0"/>
              <a:t>Geometry is a disaster, no further analysis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3D03D5-D465-4986-B744-93220185E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D5A71-2D21-450B-9B53-87D82B8A29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866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B46E-02FB-4A55-B4D9-61FA826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sz="280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kern="1200" dirty="0">
                    <a:solidFill>
                      <a:srgbClr val="000000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  <m:r>
                      <a:rPr lang="en-US" sz="2800" b="1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kern="1200" dirty="0" err="1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Single level-of-detail consists of nine scalar fields:</a:t>
                </a:r>
              </a:p>
              <a:p>
                <a:pPr lvl="1"/>
                <a:r>
                  <a:rPr lang="en-US" dirty="0"/>
                  <a:t>1x heights</a:t>
                </a:r>
              </a:p>
              <a:p>
                <a:pPr lvl="1"/>
                <a:r>
                  <a:rPr lang="en-US" dirty="0"/>
                  <a:t>2x displacements</a:t>
                </a:r>
              </a:p>
              <a:p>
                <a:pPr lvl="1"/>
                <a:r>
                  <a:rPr lang="en-US" dirty="0"/>
                  <a:t>2x slopes</a:t>
                </a:r>
              </a:p>
              <a:p>
                <a:pPr lvl="1"/>
                <a:r>
                  <a:rPr lang="en-US" dirty="0"/>
                  <a:t>4x displacement derivatives</a:t>
                </a:r>
              </a:p>
              <a:p>
                <a:r>
                  <a:rPr lang="en-US" dirty="0"/>
                  <a:t>Up to four LODs</a:t>
                </a:r>
              </a:p>
              <a:p>
                <a:pPr lvl="1"/>
                <a:r>
                  <a:rPr lang="en-US" dirty="0"/>
                  <a:t>Max 36 scalar fields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3A5048-9AEF-4F47-9BF7-C8B8C1919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83186-868F-488D-94A6-DCE86FE15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586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55270-FAEE-4B19-A56F-AE0A468E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LOD generation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F59463E-6E24-40CB-98DC-4D25810B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318" y="2413545"/>
            <a:ext cx="2923038" cy="24810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88AEE8-061E-4D22-8F62-9AB99B0DEF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48A52-BC12-4990-96E1-E4A995220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1FA03D-A65B-4A59-9089-B6ED4B16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51" y="2413545"/>
            <a:ext cx="2993142" cy="24810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15136D-831F-4E2A-8B10-1B998FD7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9" y="2413545"/>
            <a:ext cx="2993142" cy="2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2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627D2-2F83-44D6-9F1E-C15ABAFD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74863-42AE-43D4-A1A0-34A5F437C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2781723"/>
            <a:ext cx="11849688" cy="10801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Generation, animation and rendering of the surface of an open ocean in real time.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6613B3-A802-48EC-B5B3-57FD029E14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40FC68-6B6A-45F9-BB1A-D456A24DA8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31513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8ACD5-6DA8-4A9E-9813-06CE6B07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8028D-712B-4F4D-8C9A-2E230957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 nine scalar fields into 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03A33A-8D63-4086-AEE5-80A62E8D2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3DB7B0-E43C-4FC6-8410-C64400645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FE3EE-6984-46AC-9DBC-D7389440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3" y="1739674"/>
            <a:ext cx="3916688" cy="33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7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69A23-6522-4845-B69B-4894D05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84C9AF-FC6C-4592-AC1C-65C7D592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two distinct resolutions</a:t>
            </a:r>
          </a:p>
          <a:p>
            <a:pPr lvl="1"/>
            <a:r>
              <a:rPr lang="en-US" dirty="0"/>
              <a:t>Heights and displacements</a:t>
            </a:r>
          </a:p>
          <a:p>
            <a:pPr lvl="1"/>
            <a:r>
              <a:rPr lang="en-US" dirty="0"/>
              <a:t>Slopes and displacement derivatives</a:t>
            </a:r>
          </a:p>
          <a:p>
            <a:r>
              <a:rPr lang="en-US" dirty="0"/>
              <a:t>Only up to 10% gain for generation</a:t>
            </a:r>
          </a:p>
          <a:p>
            <a:r>
              <a:rPr lang="en-US" dirty="0"/>
              <a:t>Speedup in FFT up to 40% because low-res FFT basically negligible</a:t>
            </a:r>
          </a:p>
          <a:p>
            <a:r>
              <a:rPr lang="en-US" dirty="0"/>
              <a:t>Further improvements down the line because less data to transfer and to process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EB060-9ECE-43F1-BDDD-94126F984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920757-4BB3-409F-8C39-52618F18E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115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096B0-020A-491F-A8B7-9B54AA61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5BC63-DFD8-4DF1-9212-A7A7BBB0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945F41-3267-4720-9326-B34AEF404B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011CD-E508-4060-9B46-BC6B66907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808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8274-D492-4EE1-91A6-DF95F4F6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5FE61-0698-4673-9EAE-ACD8E31D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Contribution 1: implement and evaluate wave energy models</a:t>
            </a:r>
          </a:p>
          <a:p>
            <a:pPr lvl="1"/>
            <a:r>
              <a:rPr lang="en-US" dirty="0"/>
              <a:t>Pierson-Moskowitz and Unified work well in all conditions</a:t>
            </a:r>
          </a:p>
          <a:p>
            <a:pPr lvl="1"/>
            <a:r>
              <a:rPr lang="en-US" noProof="0" dirty="0"/>
              <a:t>JONSWAP works well in </a:t>
            </a:r>
            <a:r>
              <a:rPr lang="en-US" dirty="0"/>
              <a:t>most</a:t>
            </a:r>
            <a:r>
              <a:rPr lang="en-US" noProof="0" dirty="0"/>
              <a:t> conditions, except low-fetch</a:t>
            </a:r>
          </a:p>
          <a:p>
            <a:pPr lvl="1"/>
            <a:r>
              <a:rPr lang="en-US" noProof="0" dirty="0" err="1"/>
              <a:t>Donelan</a:t>
            </a:r>
            <a:r>
              <a:rPr lang="en-US" noProof="0" dirty="0"/>
              <a:t> and </a:t>
            </a:r>
            <a:r>
              <a:rPr lang="en-US" noProof="0" dirty="0" err="1"/>
              <a:t>Tessendor</a:t>
            </a:r>
            <a:r>
              <a:rPr lang="en-US" dirty="0"/>
              <a:t>f disqualified</a:t>
            </a:r>
            <a:endParaRPr lang="en-US" noProof="0" dirty="0"/>
          </a:p>
          <a:p>
            <a:r>
              <a:rPr lang="en-US" noProof="0" dirty="0"/>
              <a:t>Contribution 2: multi-resolution level-of-detail</a:t>
            </a:r>
          </a:p>
          <a:p>
            <a:pPr lvl="1"/>
            <a:r>
              <a:rPr lang="en-US" dirty="0"/>
              <a:t>Allows for more fine-grained balance between model detail and performance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DC677-2A46-4497-8C10-57A2EF918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24F3F-8989-41D3-9E0F-708122FD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6833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BF5AB-F004-4319-945E-E798D5C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5EF2552-8F94-4E93-A354-E8E474C1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587" y="1715294"/>
            <a:ext cx="6096000" cy="3429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1F5F6-A6EE-4426-B486-3410731A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7653E4-E3AF-4CF3-9BCA-B37D0D551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70227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2BBB8-5DB2-4E1E-B7B2-314139C4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AE5DC-AA9C-43DB-BBDA-DDF5E7A2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1395C7-F1EB-425A-912B-F1911FE0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0A18F-2151-408B-9457-873D09883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89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Level 0</a:t>
            </a:r>
          </a:p>
          <a:p>
            <a:pPr lvl="1"/>
            <a:r>
              <a:rPr lang="en-US" noProof="0" dirty="0"/>
              <a:t>Level 1</a:t>
            </a:r>
          </a:p>
          <a:p>
            <a:pPr lvl="2"/>
            <a:r>
              <a:rPr lang="en-US" noProof="0" dirty="0"/>
              <a:t>Level 2</a:t>
            </a:r>
          </a:p>
          <a:p>
            <a:pPr lvl="2"/>
            <a:endParaRPr lang="en-US" noProof="0" dirty="0"/>
          </a:p>
          <a:p>
            <a:pPr lvl="2"/>
            <a:r>
              <a:rPr lang="en-US" noProof="0" dirty="0"/>
              <a:t>Hint:    </a:t>
            </a:r>
            <a:r>
              <a:rPr lang="en-US" b="1" noProof="0" dirty="0">
                <a:solidFill>
                  <a:schemeClr val="accent6"/>
                </a:solidFill>
              </a:rPr>
              <a:t>Do NOT use bullet lists wherever possible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Don't forget to include a last slide that contains teaser images or a video or something else that reminds people about what you said. </a:t>
            </a:r>
          </a:p>
          <a:p>
            <a:endParaRPr lang="en-US" noProof="0" dirty="0"/>
          </a:p>
          <a:p>
            <a:r>
              <a:rPr lang="en-US" noProof="0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CF620-3F5B-466F-9D3F-C3D143EE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938190-A798-45D1-BDBF-543688B9F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587" y="1629794"/>
            <a:ext cx="4800000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E9ABF-62AC-4007-AE29-A177F93CC9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1FCD6B-A950-4146-8AD4-46E0FE3D6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30E5A42-0E18-49F1-857D-3384387126E9}"/>
              </a:ext>
            </a:extLst>
          </p:cNvPr>
          <p:cNvSpPr txBox="1"/>
          <p:nvPr/>
        </p:nvSpPr>
        <p:spPr>
          <a:xfrm>
            <a:off x="1237047" y="5229794"/>
            <a:ext cx="972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</a:rPr>
              <a:t>Sunset over the ocean.</a:t>
            </a:r>
          </a:p>
        </p:txBody>
      </p:sp>
    </p:spTree>
    <p:extLst>
      <p:ext uri="{BB962C8B-B14F-4D97-AF65-F5344CB8AC3E}">
        <p14:creationId xmlns:p14="http://schemas.microsoft.com/office/powerpoint/2010/main" val="263230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9562-0093-4C4E-83CF-6013D663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6ACFFB-75E7-4664-9CCB-1674AD982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D44D96-D713-45FA-94CC-313D8B533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05BEB7F4-3D2F-479E-BB49-487610AD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587" y="1629794"/>
            <a:ext cx="5400000" cy="36000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FF85A99-6549-4E33-8C27-C3482F6C57D9}"/>
              </a:ext>
            </a:extLst>
          </p:cNvPr>
          <p:cNvSpPr txBox="1"/>
          <p:nvPr/>
        </p:nvSpPr>
        <p:spPr>
          <a:xfrm>
            <a:off x="732991" y="5229794"/>
            <a:ext cx="10729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</a:rPr>
              <a:t>Perfectly calm arctic sea.</a:t>
            </a:r>
          </a:p>
        </p:txBody>
      </p:sp>
    </p:spTree>
    <p:extLst>
      <p:ext uri="{BB962C8B-B14F-4D97-AF65-F5344CB8AC3E}">
        <p14:creationId xmlns:p14="http://schemas.microsoft.com/office/powerpoint/2010/main" val="65079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B99A1-EB23-4856-89FA-4F1C6F64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E5DBE0C-363A-4AAE-97AD-00F31F36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436" y="1629794"/>
            <a:ext cx="5490301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71A2B-E288-439B-AAF1-0DDA20543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EF7F93-E812-4591-A221-27FD61671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F945DA-92B3-4800-B663-9D9500E76F0E}"/>
              </a:ext>
            </a:extLst>
          </p:cNvPr>
          <p:cNvSpPr txBox="1"/>
          <p:nvPr/>
        </p:nvSpPr>
        <p:spPr>
          <a:xfrm>
            <a:off x="372950" y="5229794"/>
            <a:ext cx="11449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</a:rPr>
              <a:t>Storm waves. </a:t>
            </a:r>
          </a:p>
        </p:txBody>
      </p:sp>
    </p:spTree>
    <p:extLst>
      <p:ext uri="{BB962C8B-B14F-4D97-AF65-F5344CB8AC3E}">
        <p14:creationId xmlns:p14="http://schemas.microsoft.com/office/powerpoint/2010/main" val="239964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1F50A-7E02-417F-9652-60357EEE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3306E-F71E-4634-936E-C478FB68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Challenges in the context of real-time rendering:</a:t>
            </a:r>
          </a:p>
          <a:p>
            <a:pPr lvl="1"/>
            <a:r>
              <a:rPr lang="en-US" dirty="0"/>
              <a:t>Ocean is dynamic and complex</a:t>
            </a:r>
          </a:p>
          <a:p>
            <a:pPr lvl="1"/>
            <a:r>
              <a:rPr lang="en-US" dirty="0"/>
              <a:t>Closeups and views to the horizon</a:t>
            </a:r>
          </a:p>
          <a:p>
            <a:pPr lvl="1"/>
            <a:r>
              <a:rPr lang="en-US" dirty="0"/>
              <a:t>Lighting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2C6FE-3903-44B2-9FA1-DD87E5E0D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E774E6-B3FD-490F-AF00-A099E6421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5378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9140F-E061-426B-A0B8-D512CA8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Related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13708-FFA5-4489-88AA-791B0AFC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Choppy wave algorithm [Tessendorf1999]</a:t>
            </a:r>
          </a:p>
          <a:p>
            <a:pPr lvl="1"/>
            <a:r>
              <a:rPr lang="en-US" noProof="0" dirty="0"/>
              <a:t>Employs wave spectrum concept from oceanography</a:t>
            </a:r>
          </a:p>
          <a:p>
            <a:r>
              <a:rPr lang="en-US" noProof="0" dirty="0"/>
              <a:t>Adapted for real-time operation</a:t>
            </a:r>
          </a:p>
          <a:p>
            <a:pPr lvl="1"/>
            <a:r>
              <a:rPr lang="en-US" noProof="0" dirty="0"/>
              <a:t>Meshing [Johanson2004]</a:t>
            </a:r>
          </a:p>
          <a:p>
            <a:pPr lvl="1"/>
            <a:r>
              <a:rPr lang="en-US" noProof="0" dirty="0"/>
              <a:t>Lighting [Bruneton2010]</a:t>
            </a:r>
          </a:p>
          <a:p>
            <a:pPr lvl="1"/>
            <a:r>
              <a:rPr lang="en-US" noProof="0" dirty="0"/>
              <a:t>Whitecaps [Dupuy2012]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54EE1-7104-43E3-B166-25D4E347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32628-3BE6-492A-9587-74DF38D64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3450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67E01-57CB-4AE9-AD0D-C145D86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1B9CC-A1F3-426C-8F3A-D946C422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wave spectrum</a:t>
            </a:r>
          </a:p>
          <a:p>
            <a:pPr lvl="1"/>
            <a:r>
              <a:rPr lang="en-US" dirty="0"/>
              <a:t>Many distinct models</a:t>
            </a:r>
          </a:p>
          <a:p>
            <a:pPr lvl="1"/>
            <a:r>
              <a:rPr lang="en-US" dirty="0"/>
              <a:t>Which model fits which type of sea best?</a:t>
            </a:r>
          </a:p>
          <a:p>
            <a:pPr lvl="1"/>
            <a:r>
              <a:rPr lang="en-US" dirty="0"/>
              <a:t>Which models are compatible with [Bruneton2010]?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Level of detail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5EDB4-95BE-4FDD-B806-C39089EF1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D68E6-72DC-451E-911D-98CEF1B01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798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31823-BF8B-4B74-A9FC-46C65DA3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80AC34-A23C-414C-9B2A-3E5143F6E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oceanography</a:t>
            </a:r>
          </a:p>
          <a:p>
            <a:pPr lvl="1"/>
            <a:r>
              <a:rPr lang="en-US" dirty="0"/>
              <a:t>Pierson Moskowitz</a:t>
            </a:r>
          </a:p>
          <a:p>
            <a:pPr lvl="1"/>
            <a:r>
              <a:rPr lang="en-US" dirty="0"/>
              <a:t>JONSWAP</a:t>
            </a:r>
          </a:p>
          <a:p>
            <a:pPr lvl="1"/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 err="1"/>
              <a:t>Elfouhaily</a:t>
            </a:r>
            <a:endParaRPr lang="en-US" dirty="0"/>
          </a:p>
          <a:p>
            <a:r>
              <a:rPr lang="en-US" dirty="0"/>
              <a:t>From computer graphics</a:t>
            </a:r>
          </a:p>
          <a:p>
            <a:pPr lvl="1"/>
            <a:r>
              <a:rPr lang="en-US" dirty="0"/>
              <a:t>Phillips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411E29-645B-41D9-A403-8EC6E19E82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964BFE-371A-4538-BEF5-88EE86825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608160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587</Words>
  <Application>Microsoft Office PowerPoint</Application>
  <PresentationFormat>Benutzerdefiniert</PresentationFormat>
  <Paragraphs>171</Paragraphs>
  <Slides>29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Times New Roman</vt:lpstr>
      <vt:lpstr>Calibri</vt:lpstr>
      <vt:lpstr>Cambria Math</vt:lpstr>
      <vt:lpstr>Blends</vt:lpstr>
      <vt:lpstr>Ocean Surface Generation and Rendering</vt:lpstr>
      <vt:lpstr>Motivation</vt:lpstr>
      <vt:lpstr>Motivation</vt:lpstr>
      <vt:lpstr>Motivation</vt:lpstr>
      <vt:lpstr>Motivation</vt:lpstr>
      <vt:lpstr>Motivation</vt:lpstr>
      <vt:lpstr>Related Work</vt:lpstr>
      <vt:lpstr>Problems</vt:lpstr>
      <vt:lpstr>Wave spectra</vt:lpstr>
      <vt:lpstr>Pierson Moskowitz</vt:lpstr>
      <vt:lpstr>JONSWAP</vt:lpstr>
      <vt:lpstr>Donelan</vt:lpstr>
      <vt:lpstr>Elfouhaily</vt:lpstr>
      <vt:lpstr>Tessendorf</vt:lpstr>
      <vt:lpstr>Wave spectrum</vt:lpstr>
      <vt:lpstr>Evaluated wave spectra (1/2)</vt:lpstr>
      <vt:lpstr>Evaluated wave spectra (2/2)</vt:lpstr>
      <vt:lpstr>Level of detail</vt:lpstr>
      <vt:lpstr>Performance LOD generation</vt:lpstr>
      <vt:lpstr>Performance FFT</vt:lpstr>
      <vt:lpstr>Multi-Res</vt:lpstr>
      <vt:lpstr>Video</vt:lpstr>
      <vt:lpstr>Summary</vt:lpstr>
      <vt:lpstr>Thank You for your Attention!</vt:lpstr>
      <vt:lpstr>Future Work</vt:lpstr>
      <vt:lpstr>Headline</vt:lpstr>
      <vt:lpstr>PowerPoint-Präsentation</vt:lpstr>
      <vt:lpstr>PowerPoint-Präsentation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2018-10-09T17:42:44Z</dcterms:modified>
</cp:coreProperties>
</file>